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0"/>
  </p:notesMasterIdLst>
  <p:sldIdLst>
    <p:sldId id="256" r:id="rId2"/>
    <p:sldId id="286" r:id="rId3"/>
    <p:sldId id="258" r:id="rId4"/>
    <p:sldId id="261" r:id="rId5"/>
    <p:sldId id="265" r:id="rId6"/>
    <p:sldId id="262" r:id="rId7"/>
    <p:sldId id="267" r:id="rId8"/>
    <p:sldId id="257" r:id="rId9"/>
    <p:sldId id="260" r:id="rId10"/>
    <p:sldId id="272" r:id="rId11"/>
    <p:sldId id="263" r:id="rId12"/>
    <p:sldId id="289" r:id="rId13"/>
    <p:sldId id="290" r:id="rId14"/>
    <p:sldId id="291" r:id="rId15"/>
    <p:sldId id="292" r:id="rId16"/>
    <p:sldId id="293" r:id="rId17"/>
    <p:sldId id="266" r:id="rId18"/>
    <p:sldId id="288" r:id="rId19"/>
  </p:sldIdLst>
  <p:sldSz cx="9144000" cy="5143500" type="screen16x9"/>
  <p:notesSz cx="6858000" cy="9144000"/>
  <p:embeddedFontLst>
    <p:embeddedFont>
      <p:font typeface="Roboto Slab Regular" panose="020B0604020202020204" charset="0"/>
      <p:regular r:id="rId21"/>
      <p:bold r:id="rId22"/>
    </p:embeddedFont>
    <p:embeddedFont>
      <p:font typeface="Lato Light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619D10D-7208-441E-BAC6-7BA42FA22745}">
  <a:tblStyle styleId="{0619D10D-7208-441E-BAC6-7BA42FA227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44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19539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6552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062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883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83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452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56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3537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222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018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038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0131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20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3000" i="1"/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sz="3000" i="1"/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13" name="Google Shape;113;p5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5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16" name="Google Shape;11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◦"/>
              <a:defRPr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7" r:id="rId6"/>
    <p:sldLayoutId id="2147483658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help-use-presentation-templat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lidescarnival.com/copyright-and-legal-informatio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2800" b="1" dirty="0"/>
              <a:t>Asesment Pembelajaran Bahasa </a:t>
            </a:r>
            <a:r>
              <a:rPr lang="id-ID" sz="2800" b="1" dirty="0" smtClean="0"/>
              <a:t>Inggris</a:t>
            </a:r>
            <a:r>
              <a:rPr lang="id-ID" b="1" dirty="0" smtClean="0"/>
              <a:t/>
            </a:r>
            <a:br>
              <a:rPr lang="id-ID" b="1" dirty="0" smtClean="0"/>
            </a:br>
            <a:r>
              <a:rPr lang="id-ID" sz="1800" b="1" dirty="0" smtClean="0">
                <a:solidFill>
                  <a:schemeClr val="accent4">
                    <a:lumMod val="75000"/>
                  </a:schemeClr>
                </a:solidFill>
              </a:rPr>
              <a:t>Dr. Fardini Sabilah, M.Pd.</a:t>
            </a:r>
            <a:br>
              <a:rPr lang="id-ID" sz="18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id-ID" sz="1100" b="1" dirty="0" smtClean="0">
                <a:solidFill>
                  <a:schemeClr val="accent4">
                    <a:lumMod val="75000"/>
                  </a:schemeClr>
                </a:solidFill>
              </a:rPr>
              <a:t>fardini@umm.ac.id</a:t>
            </a:r>
            <a:endParaRPr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1"/>
          <p:cNvSpPr/>
          <p:nvPr/>
        </p:nvSpPr>
        <p:spPr>
          <a:xfrm>
            <a:off x="3588488" y="2037913"/>
            <a:ext cx="334394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d-ID" dirty="0"/>
              <a:t>indikator pemahaman yang lebih </a:t>
            </a:r>
            <a:r>
              <a:rPr lang="id-ID" dirty="0" smtClean="0"/>
              <a:t>akurat</a:t>
            </a: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Google Shape;530;p31"/>
          <p:cNvSpPr/>
          <p:nvPr/>
        </p:nvSpPr>
        <p:spPr>
          <a:xfrm>
            <a:off x="3588488" y="3304375"/>
            <a:ext cx="334394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d-ID" dirty="0"/>
              <a:t>memberikan umpan balik pada siswa tanpa ada rasa takut terhadap </a:t>
            </a:r>
            <a:r>
              <a:rPr lang="id-ID" dirty="0" smtClean="0"/>
              <a:t>suatu </a:t>
            </a:r>
            <a:r>
              <a:rPr lang="id-ID" dirty="0"/>
              <a:t>tes atau kuis</a:t>
            </a: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Google Shape;531;p31"/>
          <p:cNvSpPr/>
          <p:nvPr/>
        </p:nvSpPr>
        <p:spPr>
          <a:xfrm>
            <a:off x="3588488" y="771450"/>
            <a:ext cx="334394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Asesmen I</a:t>
            </a:r>
            <a:r>
              <a:rPr dirty="0" err="1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nformal</a:t>
            </a: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2" name="Google Shape;532;p3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Belajar di rumah 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(</a:t>
            </a:r>
            <a:r>
              <a:rPr lang="id-ID" dirty="0"/>
              <a:t>study at home)</a:t>
            </a:r>
            <a:endParaRPr dirty="0"/>
          </a:p>
        </p:txBody>
      </p:sp>
      <p:cxnSp>
        <p:nvCxnSpPr>
          <p:cNvPr id="533" name="Google Shape;533;p31"/>
          <p:cNvCxnSpPr>
            <a:endCxn id="531" idx="0"/>
          </p:cNvCxnSpPr>
          <p:nvPr/>
        </p:nvCxnSpPr>
        <p:spPr>
          <a:xfrm>
            <a:off x="5254576" y="12150"/>
            <a:ext cx="5882" cy="7593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34" name="Google Shape;534;p31"/>
          <p:cNvCxnSpPr>
            <a:stCxn id="531" idx="4"/>
            <a:endCxn id="529" idx="0"/>
          </p:cNvCxnSpPr>
          <p:nvPr/>
        </p:nvCxnSpPr>
        <p:spPr>
          <a:xfrm>
            <a:off x="5260458" y="1840650"/>
            <a:ext cx="0" cy="197263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35" name="Google Shape;535;p31"/>
          <p:cNvCxnSpPr>
            <a:stCxn id="530" idx="4"/>
          </p:cNvCxnSpPr>
          <p:nvPr/>
        </p:nvCxnSpPr>
        <p:spPr>
          <a:xfrm flipH="1">
            <a:off x="5254576" y="4373575"/>
            <a:ext cx="5882" cy="7698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6" name="Google Shape;536;p31"/>
          <p:cNvCxnSpPr>
            <a:stCxn id="529" idx="4"/>
            <a:endCxn id="530" idx="0"/>
          </p:cNvCxnSpPr>
          <p:nvPr/>
        </p:nvCxnSpPr>
        <p:spPr>
          <a:xfrm>
            <a:off x="5260458" y="3107113"/>
            <a:ext cx="0" cy="197262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7" name="Google Shape;537;p3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2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400" b="1" dirty="0" smtClean="0">
                <a:solidFill>
                  <a:schemeClr val="accent4">
                    <a:lumMod val="75000"/>
                  </a:schemeClr>
                </a:solidFill>
              </a:rPr>
              <a:t>1. </a:t>
            </a:r>
            <a:r>
              <a:rPr lang="en" sz="1400" b="1" dirty="0" smtClean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id-ID" sz="1400" b="1" dirty="0" smtClean="0">
                <a:solidFill>
                  <a:schemeClr val="accent4">
                    <a:lumMod val="75000"/>
                  </a:schemeClr>
                </a:solidFill>
              </a:rPr>
              <a:t>bservasi</a:t>
            </a:r>
            <a:endParaRPr sz="1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lv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id-ID" sz="1400" dirty="0"/>
              <a:t>Merupakan jantungnya penilaian informal. Mengamati kemajuan belajar siswa dari waktu ke waktu. Contoh; menulis kata yang paling rumit yang dia tahu dia dapat eja dengan benar, atau menulis kalimat (atau paragraf pendek).</a:t>
            </a:r>
            <a:endParaRPr lang="id-ID" sz="1400" dirty="0"/>
          </a:p>
        </p:txBody>
      </p:sp>
      <p:sp>
        <p:nvSpPr>
          <p:cNvPr id="451" name="Google Shape;451;p22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 smtClean="0"/>
              <a:t>10 jenis asesmen informal</a:t>
            </a:r>
            <a:endParaRPr sz="2400" dirty="0"/>
          </a:p>
        </p:txBody>
      </p:sp>
      <p:sp>
        <p:nvSpPr>
          <p:cNvPr id="452" name="Google Shape;452;p22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d-ID" sz="1400" b="1" dirty="0" smtClean="0">
                <a:solidFill>
                  <a:schemeClr val="accent4">
                    <a:lumMod val="75000"/>
                  </a:schemeClr>
                </a:solidFill>
              </a:rPr>
              <a:t>2. </a:t>
            </a:r>
            <a:r>
              <a:rPr lang="en" sz="1400" b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id-ID" sz="1400" b="1" dirty="0" smtClean="0">
                <a:solidFill>
                  <a:schemeClr val="accent4">
                    <a:lumMod val="75000"/>
                  </a:schemeClr>
                </a:solidFill>
              </a:rPr>
              <a:t>resentasi Lisan</a:t>
            </a:r>
            <a:endParaRPr sz="1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id-ID" sz="1400" dirty="0"/>
              <a:t>Atur timer selama satu atau dua menit dan </a:t>
            </a:r>
            <a:r>
              <a:rPr lang="id-ID" sz="1400" dirty="0" smtClean="0"/>
              <a:t>mintalah </a:t>
            </a:r>
            <a:r>
              <a:rPr lang="id-ID" sz="1400" dirty="0"/>
              <a:t>siswa </a:t>
            </a:r>
            <a:r>
              <a:rPr lang="id-ID" sz="1400" dirty="0" smtClean="0"/>
              <a:t>untuk </a:t>
            </a:r>
            <a:r>
              <a:rPr lang="id-ID" sz="1400" dirty="0"/>
              <a:t>memberi tahu </a:t>
            </a:r>
            <a:r>
              <a:rPr lang="id-ID" sz="1400" dirty="0" smtClean="0"/>
              <a:t>guru </a:t>
            </a:r>
            <a:r>
              <a:rPr lang="id-ID" sz="1400" dirty="0"/>
              <a:t>apa yang dia pelajari tentang </a:t>
            </a:r>
            <a:r>
              <a:rPr lang="id-ID" sz="1400" dirty="0" smtClean="0"/>
              <a:t>dari topik tertentu.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id-ID" sz="1400" dirty="0" smtClean="0"/>
              <a:t>Contoh; Belajar pidato</a:t>
            </a:r>
            <a:r>
              <a:rPr lang="id-ID" sz="1400" dirty="0"/>
              <a:t>, </a:t>
            </a:r>
            <a:r>
              <a:rPr lang="id-ID" sz="1400" dirty="0" smtClean="0"/>
              <a:t>guru meminta </a:t>
            </a:r>
            <a:r>
              <a:rPr lang="id-ID" sz="1400" dirty="0"/>
              <a:t>siswa </a:t>
            </a:r>
            <a:r>
              <a:rPr lang="id-ID" sz="1400" dirty="0" smtClean="0"/>
              <a:t>untuk </a:t>
            </a:r>
            <a:r>
              <a:rPr lang="id-ID" sz="1400" dirty="0"/>
              <a:t>menyebutkan </a:t>
            </a:r>
            <a:r>
              <a:rPr lang="id-ID" sz="1400" dirty="0" smtClean="0"/>
              <a:t>beberapa </a:t>
            </a:r>
            <a:r>
              <a:rPr lang="id-ID" sz="1400" i="1" dirty="0" smtClean="0"/>
              <a:t>preposition</a:t>
            </a:r>
            <a:r>
              <a:rPr lang="id-ID" sz="1400" dirty="0" smtClean="0"/>
              <a:t> yang </a:t>
            </a:r>
            <a:r>
              <a:rPr lang="id-ID" sz="1400" dirty="0"/>
              <a:t>mereka </a:t>
            </a:r>
            <a:r>
              <a:rPr lang="id-ID" sz="1400" dirty="0" smtClean="0"/>
              <a:t>tahu </a:t>
            </a:r>
            <a:r>
              <a:rPr lang="id-ID" sz="1400" dirty="0"/>
              <a:t>dalam 30 detik saat </a:t>
            </a:r>
            <a:r>
              <a:rPr lang="id-ID" sz="1400" dirty="0" smtClean="0"/>
              <a:t>guru menyajikannya dalam bentuk video.</a:t>
            </a:r>
            <a:endParaRPr lang="id-ID" sz="1400" dirty="0"/>
          </a:p>
        </p:txBody>
      </p:sp>
      <p:sp>
        <p:nvSpPr>
          <p:cNvPr id="453" name="Google Shape;453;p2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10 </a:t>
            </a:r>
            <a:r>
              <a:rPr lang="id-ID" dirty="0"/>
              <a:t>jenis asesmen informal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455" y="559475"/>
            <a:ext cx="2516400" cy="3507478"/>
          </a:xfrm>
        </p:spPr>
        <p:txBody>
          <a:bodyPr/>
          <a:lstStyle/>
          <a:p>
            <a:pPr marL="114300" indent="0">
              <a:buNone/>
            </a:pPr>
            <a:r>
              <a:rPr lang="id-ID" dirty="0" smtClean="0">
                <a:solidFill>
                  <a:schemeClr val="accent4">
                    <a:lumMod val="75000"/>
                  </a:schemeClr>
                </a:solidFill>
              </a:rPr>
              <a:t>3. Jurnal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id-ID" sz="1200" dirty="0">
                <a:solidFill>
                  <a:schemeClr val="tx1">
                    <a:lumMod val="50000"/>
                  </a:schemeClr>
                </a:solidFill>
              </a:rPr>
              <a:t>Berilah siswa </a:t>
            </a:r>
            <a:r>
              <a:rPr lang="id-ID" sz="1200" dirty="0" smtClean="0">
                <a:solidFill>
                  <a:schemeClr val="tx1">
                    <a:lumMod val="50000"/>
                  </a:schemeClr>
                </a:solidFill>
              </a:rPr>
              <a:t>waktu 1-3 menit di akhir </a:t>
            </a:r>
            <a:r>
              <a:rPr lang="id-ID" sz="1200" dirty="0">
                <a:solidFill>
                  <a:schemeClr val="tx1">
                    <a:lumMod val="50000"/>
                  </a:schemeClr>
                </a:solidFill>
              </a:rPr>
              <a:t>setiap hari </a:t>
            </a:r>
            <a:r>
              <a:rPr lang="id-ID" sz="1200" dirty="0" smtClean="0">
                <a:solidFill>
                  <a:schemeClr val="tx1">
                    <a:lumMod val="50000"/>
                  </a:schemeClr>
                </a:solidFill>
              </a:rPr>
              <a:t>daring untuk menulis jurnal </a:t>
            </a:r>
            <a:r>
              <a:rPr lang="id-ID" sz="1200" dirty="0">
                <a:solidFill>
                  <a:schemeClr val="tx1">
                    <a:lumMod val="50000"/>
                  </a:schemeClr>
                </a:solidFill>
              </a:rPr>
              <a:t>tentang apa yang mereka pelajari. </a:t>
            </a:r>
            <a:endParaRPr lang="id-ID" sz="1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id-ID" sz="1200" dirty="0" smtClean="0">
                <a:solidFill>
                  <a:schemeClr val="tx1">
                    <a:lumMod val="50000"/>
                  </a:schemeClr>
                </a:solidFill>
              </a:rPr>
              <a:t>Contoh; </a:t>
            </a:r>
            <a:endParaRPr lang="id-ID" sz="1200" dirty="0">
              <a:solidFill>
                <a:schemeClr val="tx1">
                  <a:lumMod val="50000"/>
                </a:schemeClr>
              </a:solidFill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id-ID" sz="1200" dirty="0">
                <a:solidFill>
                  <a:schemeClr val="tx1">
                    <a:lumMod val="50000"/>
                  </a:schemeClr>
                </a:solidFill>
              </a:rPr>
              <a:t>• </a:t>
            </a:r>
            <a:r>
              <a:rPr lang="id-ID" sz="1200" dirty="0" smtClean="0">
                <a:solidFill>
                  <a:schemeClr val="tx1">
                    <a:lumMod val="50000"/>
                  </a:schemeClr>
                </a:solidFill>
              </a:rPr>
              <a:t>membuat daftar </a:t>
            </a:r>
            <a:r>
              <a:rPr lang="id-ID" sz="1200" dirty="0">
                <a:solidFill>
                  <a:schemeClr val="tx1">
                    <a:lumMod val="50000"/>
                  </a:schemeClr>
                </a:solidFill>
              </a:rPr>
              <a:t>5-10 fakta yang telah mereka pelajari tentang </a:t>
            </a:r>
            <a:r>
              <a:rPr lang="id-ID" sz="1200" dirty="0" smtClean="0">
                <a:solidFill>
                  <a:schemeClr val="tx1">
                    <a:lumMod val="50000"/>
                  </a:schemeClr>
                </a:solidFill>
              </a:rPr>
              <a:t>topik tertentu.</a:t>
            </a:r>
            <a:endParaRPr lang="id-ID" sz="1200" dirty="0">
              <a:solidFill>
                <a:schemeClr val="tx1">
                  <a:lumMod val="50000"/>
                </a:schemeClr>
              </a:solidFill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id-ID" sz="1200" dirty="0">
                <a:solidFill>
                  <a:schemeClr val="tx1">
                    <a:lumMod val="50000"/>
                  </a:schemeClr>
                </a:solidFill>
              </a:rPr>
              <a:t>• </a:t>
            </a:r>
            <a:r>
              <a:rPr lang="id-ID" sz="1200" dirty="0" smtClean="0">
                <a:solidFill>
                  <a:schemeClr val="tx1">
                    <a:lumMod val="50000"/>
                  </a:schemeClr>
                </a:solidFill>
              </a:rPr>
              <a:t>menuliskan hal </a:t>
            </a:r>
            <a:r>
              <a:rPr lang="id-ID" sz="1200" dirty="0">
                <a:solidFill>
                  <a:schemeClr val="tx1">
                    <a:lumMod val="50000"/>
                  </a:schemeClr>
                </a:solidFill>
              </a:rPr>
              <a:t>paling menarik yang mereka pelajari hari itu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id-ID" sz="1200" dirty="0" smtClean="0">
                <a:solidFill>
                  <a:schemeClr val="tx1">
                    <a:lumMod val="50000"/>
                  </a:schemeClr>
                </a:solidFill>
              </a:rPr>
              <a:t>Menuliskan 1 atau 2 hal </a:t>
            </a:r>
            <a:r>
              <a:rPr lang="id-ID" sz="1200" dirty="0">
                <a:solidFill>
                  <a:schemeClr val="tx1">
                    <a:lumMod val="50000"/>
                  </a:schemeClr>
                </a:solidFill>
              </a:rPr>
              <a:t>yang ingin mereka ketahui lebih </a:t>
            </a:r>
            <a:r>
              <a:rPr lang="id-ID" sz="1200" dirty="0" smtClean="0">
                <a:solidFill>
                  <a:schemeClr val="tx1">
                    <a:lumMod val="50000"/>
                  </a:schemeClr>
                </a:solidFill>
              </a:rPr>
              <a:t>lanjut.</a:t>
            </a:r>
            <a:endParaRPr lang="id-ID" sz="1200" dirty="0">
              <a:solidFill>
                <a:schemeClr val="tx1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id-ID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581933" y="614862"/>
            <a:ext cx="2671500" cy="3574365"/>
          </a:xfrm>
        </p:spPr>
        <p:txBody>
          <a:bodyPr/>
          <a:lstStyle/>
          <a:p>
            <a:pPr marL="146050" indent="0">
              <a:buNone/>
            </a:pPr>
            <a:r>
              <a:rPr lang="id-ID" b="1" dirty="0" smtClean="0">
                <a:solidFill>
                  <a:srgbClr val="FF0000"/>
                </a:solidFill>
              </a:rPr>
              <a:t>4. Exit </a:t>
            </a:r>
            <a:r>
              <a:rPr lang="id-ID" b="1" dirty="0">
                <a:solidFill>
                  <a:srgbClr val="FF0000"/>
                </a:solidFill>
              </a:rPr>
              <a:t>Slips </a:t>
            </a:r>
            <a:endParaRPr lang="id-ID" b="1" dirty="0" smtClean="0">
              <a:solidFill>
                <a:srgbClr val="FF0000"/>
              </a:solidFill>
            </a:endParaRPr>
          </a:p>
          <a:p>
            <a:pPr marL="146050" indent="0">
              <a:spcBef>
                <a:spcPts val="0"/>
              </a:spcBef>
              <a:buNone/>
            </a:pP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Pada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setiap akhir daring atau setiap akhir pekan, mintalah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siswa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menyelesaikan </a:t>
            </a:r>
            <a:r>
              <a:rPr lang="id-ID" sz="1200" i="1" dirty="0" smtClean="0">
                <a:solidFill>
                  <a:schemeClr val="tx2">
                    <a:lumMod val="10000"/>
                  </a:schemeClr>
                </a:solidFill>
              </a:rPr>
              <a:t>exit slips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sebelum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meninggalkan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kelas online.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Kartu indeks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sangat sesuai digunakan pada asesmen ini. Guru dapat menyiapkan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pertanyaan yang tercetak pada kartu,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tulisan di papan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tulis, atau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dibacakan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dengan lantang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. Mintalah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siswa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untuk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mengisi kartu dengan jawaban terhadap pernyataan seperti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:</a:t>
            </a:r>
          </a:p>
          <a:p>
            <a:pPr lvl="0">
              <a:spcBef>
                <a:spcPts val="0"/>
              </a:spcBef>
            </a:pPr>
            <a:r>
              <a:rPr lang="id-ID" sz="1200" i="1" dirty="0"/>
              <a:t>Three things I learned</a:t>
            </a:r>
          </a:p>
          <a:p>
            <a:pPr lvl="0">
              <a:spcBef>
                <a:spcPts val="0"/>
              </a:spcBef>
            </a:pPr>
            <a:r>
              <a:rPr lang="id-ID" sz="1200" i="1" dirty="0"/>
              <a:t>Two questions I have</a:t>
            </a:r>
          </a:p>
          <a:p>
            <a:pPr lvl="0">
              <a:spcBef>
                <a:spcPts val="0"/>
              </a:spcBef>
            </a:pPr>
            <a:r>
              <a:rPr lang="id-ID" sz="1200" i="1" dirty="0"/>
              <a:t>One thing I didn’t understand</a:t>
            </a:r>
          </a:p>
          <a:p>
            <a:pPr lvl="0">
              <a:spcBef>
                <a:spcPts val="0"/>
              </a:spcBef>
            </a:pPr>
            <a:r>
              <a:rPr lang="id-ID" sz="1200" i="1" dirty="0"/>
              <a:t>What I found most interesting</a:t>
            </a:r>
          </a:p>
          <a:p>
            <a:pPr marL="146050" indent="0">
              <a:spcBef>
                <a:spcPts val="0"/>
              </a:spcBef>
              <a:buNone/>
            </a:pPr>
            <a:endParaRPr lang="id-ID" sz="1200" dirty="0">
              <a:solidFill>
                <a:schemeClr val="tx2">
                  <a:lumMod val="10000"/>
                </a:schemeClr>
              </a:solidFill>
            </a:endParaRPr>
          </a:p>
          <a:p>
            <a:pPr marL="146050" indent="0">
              <a:spcBef>
                <a:spcPts val="0"/>
              </a:spcBef>
              <a:buNone/>
            </a:pPr>
            <a:endParaRPr lang="id-ID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6569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10 </a:t>
            </a:r>
            <a:r>
              <a:rPr lang="id-ID" dirty="0"/>
              <a:t>jenis asesmen informal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455" y="559475"/>
            <a:ext cx="2516400" cy="3507478"/>
          </a:xfrm>
        </p:spPr>
        <p:txBody>
          <a:bodyPr/>
          <a:lstStyle/>
          <a:p>
            <a:pPr marL="114300" indent="0">
              <a:buNone/>
            </a:pPr>
            <a:r>
              <a:rPr lang="id-ID" dirty="0" smtClean="0">
                <a:solidFill>
                  <a:schemeClr val="accent4">
                    <a:lumMod val="75000"/>
                  </a:schemeClr>
                </a:solidFill>
              </a:rPr>
              <a:t>5. Demonstrasi</a:t>
            </a:r>
          </a:p>
          <a:p>
            <a:pPr marL="114300" indent="0">
              <a:buNone/>
            </a:pP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Siapkan beberapa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alat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untuk didemonstrasikan pada siswa dan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biarkan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mereka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menunjukkan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apa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yang mereka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ketahui?, bagaimana proses terjadinya, dll. </a:t>
            </a:r>
          </a:p>
          <a:p>
            <a:pPr marL="114300" indent="0">
              <a:buNone/>
            </a:pP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Contoh; belajar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tentang </a:t>
            </a:r>
            <a:r>
              <a:rPr lang="id-ID" sz="1200" i="1" dirty="0" smtClean="0">
                <a:solidFill>
                  <a:schemeClr val="tx2">
                    <a:lumMod val="10000"/>
                  </a:schemeClr>
                </a:solidFill>
              </a:rPr>
              <a:t>Travel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, siapkan pengaturannya seperti (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gambar, foto, atau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poster) juga peta, video menarik . Beri siswa kesempatan untuk memilih salah satu media tersebut dan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menjelaskan mengapa mereka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memilih itu atau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apa yang mereka ketahui tentang masing-masing.</a:t>
            </a:r>
          </a:p>
          <a:p>
            <a:pPr marL="114300" indent="0">
              <a:buNone/>
            </a:pPr>
            <a:endParaRPr lang="id-ID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581933" y="614862"/>
            <a:ext cx="2671500" cy="3574365"/>
          </a:xfrm>
        </p:spPr>
        <p:txBody>
          <a:bodyPr/>
          <a:lstStyle/>
          <a:p>
            <a:pPr marL="146050" indent="0">
              <a:buNone/>
            </a:pPr>
            <a:r>
              <a:rPr lang="id-ID" b="1" dirty="0" smtClean="0">
                <a:solidFill>
                  <a:srgbClr val="FF0000"/>
                </a:solidFill>
              </a:rPr>
              <a:t>6. Menggambar</a:t>
            </a:r>
          </a:p>
          <a:p>
            <a:pPr marL="146050" indent="0">
              <a:spcBef>
                <a:spcPts val="0"/>
              </a:spcBef>
              <a:buNone/>
            </a:pP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Menggambar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merupakan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cara terbaik untuk belajar kreatif, artistik, atau kinestetik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dan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mengekspresikan apa yang telah mereka pelajari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146050" indent="0">
              <a:spcBef>
                <a:spcPts val="0"/>
              </a:spcBef>
              <a:buNone/>
            </a:pP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Contoh; </a:t>
            </a:r>
          </a:p>
          <a:p>
            <a:pPr marL="146050" indent="0">
              <a:spcBef>
                <a:spcPts val="0"/>
              </a:spcBef>
              <a:buNone/>
            </a:pP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Siswa dapat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menggambar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sebuah prosedur/langkah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atau membuat strip komik untuk menggambarkan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peristiwa atau proses. </a:t>
            </a:r>
          </a:p>
          <a:p>
            <a:pPr marL="146050" indent="0">
              <a:spcBef>
                <a:spcPts val="0"/>
              </a:spcBef>
              <a:buNone/>
            </a:pP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Siswa juga dapat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menggambar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dan memberi label pada </a:t>
            </a:r>
            <a:r>
              <a:rPr lang="id-ID" sz="1200" i="1" dirty="0" smtClean="0">
                <a:solidFill>
                  <a:schemeClr val="tx2">
                    <a:lumMod val="10000"/>
                  </a:schemeClr>
                </a:solidFill>
              </a:rPr>
              <a:t>verbs, nouns, adjectives, adverbs, idioms, pronouns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 dari sebuah gambar tentang </a:t>
            </a:r>
            <a:r>
              <a:rPr lang="id-ID" sz="1200" i="1" dirty="0" smtClean="0">
                <a:solidFill>
                  <a:schemeClr val="tx2">
                    <a:lumMod val="10000"/>
                  </a:schemeClr>
                </a:solidFill>
              </a:rPr>
              <a:t>“supermarket”, “airport”, “creating crafts”, dll.</a:t>
            </a:r>
            <a:endParaRPr lang="id-ID" sz="1200" dirty="0">
              <a:solidFill>
                <a:schemeClr val="tx2">
                  <a:lumMod val="10000"/>
                </a:schemeClr>
              </a:solidFill>
            </a:endParaRPr>
          </a:p>
          <a:p>
            <a:pPr marL="146050" indent="0">
              <a:spcBef>
                <a:spcPts val="0"/>
              </a:spcBef>
              <a:buNone/>
            </a:pPr>
            <a:endParaRPr lang="id-ID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0796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10 </a:t>
            </a:r>
            <a:r>
              <a:rPr lang="id-ID" dirty="0"/>
              <a:t>jenis asesmen informal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455" y="559475"/>
            <a:ext cx="2516400" cy="3507478"/>
          </a:xfrm>
        </p:spPr>
        <p:txBody>
          <a:bodyPr/>
          <a:lstStyle/>
          <a:p>
            <a:pPr marL="114300" indent="0">
              <a:buNone/>
            </a:pPr>
            <a:r>
              <a:rPr lang="id-ID" b="1" dirty="0" smtClean="0">
                <a:solidFill>
                  <a:schemeClr val="accent5">
                    <a:lumMod val="75000"/>
                  </a:schemeClr>
                </a:solidFill>
              </a:rPr>
              <a:t>7. Crossword puzzles</a:t>
            </a:r>
          </a:p>
          <a:p>
            <a:pPr marL="114300" indent="0">
              <a:buNone/>
            </a:pPr>
            <a:r>
              <a:rPr lang="id-ID" sz="1200" b="1" dirty="0"/>
              <a:t>Teka-teki silang </a:t>
            </a:r>
            <a:r>
              <a:rPr lang="id-ID" sz="1200" b="1" dirty="0" smtClean="0"/>
              <a:t>adalah jenis asesmen yang menyenangkan dan  </a:t>
            </a:r>
            <a:r>
              <a:rPr lang="id-ID" sz="1200" b="1" dirty="0"/>
              <a:t>bebas </a:t>
            </a:r>
            <a:r>
              <a:rPr lang="id-ID" sz="1200" b="1" dirty="0" smtClean="0"/>
              <a:t>stres. Buatlah teka-teki dengan model teka-teki </a:t>
            </a:r>
            <a:r>
              <a:rPr lang="id-ID" sz="1200" b="1" dirty="0"/>
              <a:t>silang, </a:t>
            </a:r>
            <a:r>
              <a:rPr lang="id-ID" sz="1200" b="1" dirty="0" smtClean="0"/>
              <a:t>gunakan </a:t>
            </a:r>
            <a:r>
              <a:rPr lang="id-ID" sz="1200" b="1" dirty="0"/>
              <a:t>definisi atau </a:t>
            </a:r>
            <a:r>
              <a:rPr lang="id-ID" sz="1200" b="1" dirty="0" smtClean="0"/>
              <a:t>deskripsi </a:t>
            </a:r>
            <a:r>
              <a:rPr lang="id-ID" sz="1200" b="1" dirty="0"/>
              <a:t>sebagai petunjuk. Jawaban </a:t>
            </a:r>
            <a:r>
              <a:rPr lang="id-ID" sz="1200" b="1" dirty="0" smtClean="0"/>
              <a:t>yang akurat akan menghasilkan </a:t>
            </a:r>
            <a:r>
              <a:rPr lang="id-ID" sz="1200" b="1" dirty="0"/>
              <a:t>teka-teki yang </a:t>
            </a:r>
            <a:r>
              <a:rPr lang="id-ID" sz="1200" b="1" dirty="0" smtClean="0"/>
              <a:t>benar. Guru dapat menggunakan </a:t>
            </a:r>
            <a:r>
              <a:rPr lang="id-ID" sz="1200" b="1" dirty="0"/>
              <a:t>teka-teki silang untuk mengevaluasi </a:t>
            </a:r>
            <a:r>
              <a:rPr lang="id-ID" sz="1200" b="1" dirty="0" smtClean="0"/>
              <a:t>pemahaman siswa </a:t>
            </a:r>
            <a:r>
              <a:rPr lang="id-ID" sz="1200" b="1" dirty="0"/>
              <a:t>tentang berbagai sejarah, ilmu pengetahuan, atau topik </a:t>
            </a:r>
            <a:r>
              <a:rPr lang="id-ID" sz="1200" b="1" dirty="0" smtClean="0"/>
              <a:t>tertentu </a:t>
            </a:r>
            <a:r>
              <a:rPr lang="id-ID" sz="1200" b="1" dirty="0"/>
              <a:t>seperti negara, Presiden, hewan, atau </a:t>
            </a:r>
            <a:r>
              <a:rPr lang="id-ID" sz="1200" b="1" dirty="0" smtClean="0"/>
              <a:t>corona, dll.</a:t>
            </a:r>
            <a:endParaRPr lang="id-ID" sz="1200" dirty="0"/>
          </a:p>
          <a:p>
            <a:pPr marL="114300" indent="0">
              <a:buNone/>
            </a:pPr>
            <a:endParaRPr lang="id-ID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581933" y="614862"/>
            <a:ext cx="2671500" cy="3930557"/>
          </a:xfrm>
        </p:spPr>
        <p:txBody>
          <a:bodyPr/>
          <a:lstStyle/>
          <a:p>
            <a:pPr marL="146050" indent="0">
              <a:buNone/>
            </a:pPr>
            <a:r>
              <a:rPr lang="id-ID" b="1" dirty="0" smtClean="0">
                <a:solidFill>
                  <a:srgbClr val="FF0000"/>
                </a:solidFill>
              </a:rPr>
              <a:t>8. Narasi</a:t>
            </a:r>
          </a:p>
          <a:p>
            <a:pPr marL="146050" indent="0">
              <a:spcBef>
                <a:spcPts val="0"/>
              </a:spcBef>
              <a:buNone/>
            </a:pP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Narasi adalah metode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asesmen yang sangat populer digunakan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di kalangan </a:t>
            </a:r>
            <a:r>
              <a:rPr lang="id-ID" sz="1200" i="1" dirty="0">
                <a:solidFill>
                  <a:schemeClr val="tx2">
                    <a:lumMod val="10000"/>
                  </a:schemeClr>
                </a:solidFill>
              </a:rPr>
              <a:t>homeschooling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(Charlotte Mason di abad ke-20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).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Kegiatannya adalah dengan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cara  meminta siswa untuk menyampaikan apa yang telah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didengar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setelah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membaca nyaring atau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setelah mempelajari topik tertentu.</a:t>
            </a:r>
          </a:p>
          <a:p>
            <a:pPr marL="146050" indent="0">
              <a:spcBef>
                <a:spcPts val="0"/>
              </a:spcBef>
              <a:buNone/>
            </a:pP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Menjelaskan sesuatu dengan kata-katanya sendiri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dapat memperdalam pemahaman pada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sebuah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subyek dan dapat menemukan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apa yang telah mereka pelajari dan mengidentifikasi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bagian mana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yang 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masih perlu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diperdalam</a:t>
            </a:r>
            <a:endParaRPr lang="id-ID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938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10 </a:t>
            </a:r>
            <a:r>
              <a:rPr lang="id-ID" dirty="0"/>
              <a:t>jenis asesmen informal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455" y="559475"/>
            <a:ext cx="2516400" cy="3507478"/>
          </a:xfrm>
        </p:spPr>
        <p:txBody>
          <a:bodyPr/>
          <a:lstStyle/>
          <a:p>
            <a:pPr marL="114300" indent="0">
              <a:buNone/>
            </a:pPr>
            <a:r>
              <a:rPr lang="id-ID" b="1" dirty="0" smtClean="0">
                <a:solidFill>
                  <a:schemeClr val="accent5">
                    <a:lumMod val="75000"/>
                  </a:schemeClr>
                </a:solidFill>
              </a:rPr>
              <a:t>9. Bermain Peran</a:t>
            </a:r>
          </a:p>
          <a:p>
            <a:pPr marL="114300" indent="0">
              <a:buNone/>
            </a:pPr>
            <a:r>
              <a:rPr lang="id-ID" sz="1200" dirty="0">
                <a:solidFill>
                  <a:schemeClr val="tx1">
                    <a:lumMod val="50000"/>
                  </a:schemeClr>
                </a:solidFill>
              </a:rPr>
              <a:t>Ajaklah siswa untuk </a:t>
            </a:r>
            <a:r>
              <a:rPr lang="id-ID" sz="1200" dirty="0" smtClean="0">
                <a:solidFill>
                  <a:schemeClr val="tx1">
                    <a:lumMod val="50000"/>
                  </a:schemeClr>
                </a:solidFill>
              </a:rPr>
              <a:t>bermain peran atau </a:t>
            </a:r>
            <a:r>
              <a:rPr lang="id-ID" sz="1200" dirty="0">
                <a:solidFill>
                  <a:schemeClr val="tx1">
                    <a:lumMod val="50000"/>
                  </a:schemeClr>
                </a:solidFill>
              </a:rPr>
              <a:t>membuat </a:t>
            </a:r>
            <a:r>
              <a:rPr lang="id-ID" sz="1200" dirty="0" smtClean="0">
                <a:solidFill>
                  <a:schemeClr val="tx1">
                    <a:lumMod val="50000"/>
                  </a:schemeClr>
                </a:solidFill>
              </a:rPr>
              <a:t>suatu monolog dari </a:t>
            </a:r>
            <a:r>
              <a:rPr lang="id-ID" sz="1200" dirty="0">
                <a:solidFill>
                  <a:schemeClr val="tx1">
                    <a:lumMod val="50000"/>
                  </a:schemeClr>
                </a:solidFill>
              </a:rPr>
              <a:t>topik yang telah mereka </a:t>
            </a:r>
            <a:r>
              <a:rPr lang="id-ID" sz="1200" dirty="0" smtClean="0">
                <a:solidFill>
                  <a:schemeClr val="tx1">
                    <a:lumMod val="50000"/>
                  </a:schemeClr>
                </a:solidFill>
              </a:rPr>
              <a:t>pelajari. Siswa senang sekali berperan atau berpura-pura menjadi orang lain. Guru dapat menyimak dan mengamati </a:t>
            </a:r>
            <a:r>
              <a:rPr lang="id-ID" sz="1200" dirty="0">
                <a:solidFill>
                  <a:schemeClr val="tx1">
                    <a:lumMod val="50000"/>
                  </a:schemeClr>
                </a:solidFill>
              </a:rPr>
              <a:t>saat </a:t>
            </a:r>
            <a:r>
              <a:rPr lang="id-ID" sz="1200" dirty="0" smtClean="0">
                <a:solidFill>
                  <a:schemeClr val="tx1">
                    <a:lumMod val="50000"/>
                  </a:schemeClr>
                </a:solidFill>
              </a:rPr>
              <a:t>siswa bermain peran dan memberikan asesmen terhadap unjuk kerjanya.</a:t>
            </a:r>
            <a:endParaRPr lang="id-ID" sz="1200" dirty="0">
              <a:solidFill>
                <a:schemeClr val="tx1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id-ID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581933" y="614862"/>
            <a:ext cx="2671500" cy="3930557"/>
          </a:xfrm>
        </p:spPr>
        <p:txBody>
          <a:bodyPr/>
          <a:lstStyle/>
          <a:p>
            <a:pPr marL="114300" indent="0">
              <a:buNone/>
            </a:pPr>
            <a:r>
              <a:rPr lang="id-ID" sz="1200" b="1" dirty="0" smtClean="0">
                <a:solidFill>
                  <a:srgbClr val="FF0000"/>
                </a:solidFill>
              </a:rPr>
              <a:t>10. </a:t>
            </a:r>
            <a:r>
              <a:rPr lang="id-ID" sz="1200" b="1" dirty="0" smtClean="0">
                <a:solidFill>
                  <a:schemeClr val="accent5">
                    <a:lumMod val="75000"/>
                  </a:schemeClr>
                </a:solidFill>
              </a:rPr>
              <a:t>Evaluasi </a:t>
            </a:r>
            <a:r>
              <a:rPr lang="id-ID" sz="1200" b="1" dirty="0">
                <a:solidFill>
                  <a:schemeClr val="accent5">
                    <a:lumMod val="75000"/>
                  </a:schemeClr>
                </a:solidFill>
              </a:rPr>
              <a:t>diri</a:t>
            </a:r>
          </a:p>
          <a:p>
            <a:pPr marL="114300" indent="0">
              <a:buNone/>
            </a:pPr>
            <a:r>
              <a:rPr lang="id-ID" sz="1200" dirty="0">
                <a:solidFill>
                  <a:schemeClr val="tx1">
                    <a:lumMod val="50000"/>
                  </a:schemeClr>
                </a:solidFill>
              </a:rPr>
              <a:t>Evaluasi ini untuk membantu siswa merenungkan dan menilai kemajuan belajar mereka sendiri. Contoh; </a:t>
            </a:r>
            <a:endParaRPr lang="id-ID" sz="1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id-ID" sz="1200" dirty="0" smtClean="0">
                <a:solidFill>
                  <a:schemeClr val="tx1">
                    <a:lumMod val="50000"/>
                  </a:schemeClr>
                </a:solidFill>
              </a:rPr>
              <a:t>Dengan </a:t>
            </a:r>
            <a:r>
              <a:rPr lang="id-ID" sz="1200" dirty="0">
                <a:solidFill>
                  <a:schemeClr val="tx1">
                    <a:lumMod val="50000"/>
                  </a:schemeClr>
                </a:solidFill>
              </a:rPr>
              <a:t>cara membubuhkan icon pada menu daring yang berarti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“I fully understand the topic,” “I mostly understand the topic,” “I’m a little confused,” or “I need help.”</a:t>
            </a:r>
            <a:r>
              <a:rPr lang="id-ID" sz="12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id-ID" sz="12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id-ID" sz="1200" dirty="0" smtClean="0">
                <a:solidFill>
                  <a:schemeClr val="tx1">
                    <a:lumMod val="50000"/>
                  </a:schemeClr>
                </a:solidFill>
              </a:rPr>
              <a:t>Meminta </a:t>
            </a:r>
            <a:r>
              <a:rPr lang="id-ID" sz="1200" dirty="0">
                <a:solidFill>
                  <a:schemeClr val="tx1">
                    <a:lumMod val="50000"/>
                  </a:schemeClr>
                </a:solidFill>
              </a:rPr>
              <a:t>siswa untuk memberikan stiker jempol ke atas, jempol ke samping, atau jempol ke bawah untuk menyatakan,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</a:rPr>
              <a:t>fully understand, mostly understand, or need help.</a:t>
            </a:r>
            <a:endParaRPr lang="id-ID" sz="1200" i="1" dirty="0">
              <a:solidFill>
                <a:schemeClr val="tx1">
                  <a:lumMod val="50000"/>
                </a:schemeClr>
              </a:solidFill>
            </a:endParaRPr>
          </a:p>
          <a:p>
            <a:pPr marL="146050" indent="0">
              <a:buNone/>
            </a:pPr>
            <a:r>
              <a:rPr lang="id-ID" b="1" dirty="0" smtClean="0">
                <a:solidFill>
                  <a:srgbClr val="FF0000"/>
                </a:solidFill>
              </a:rPr>
              <a:t> </a:t>
            </a:r>
            <a:endParaRPr lang="id-ID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17519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10 </a:t>
            </a:r>
            <a:r>
              <a:rPr lang="id-ID" dirty="0"/>
              <a:t>jenis asesmen informal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455" y="559475"/>
            <a:ext cx="2516400" cy="3985944"/>
          </a:xfrm>
        </p:spPr>
        <p:txBody>
          <a:bodyPr/>
          <a:lstStyle/>
          <a:p>
            <a:pPr marL="114300" indent="0">
              <a:buNone/>
            </a:pPr>
            <a:r>
              <a:rPr lang="id-ID" b="1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id-ID" b="1" dirty="0" smtClean="0">
                <a:solidFill>
                  <a:schemeClr val="accent5">
                    <a:lumMod val="75000"/>
                  </a:schemeClr>
                </a:solidFill>
              </a:rPr>
              <a:t>ontinue,,</a:t>
            </a:r>
          </a:p>
          <a:p>
            <a:pPr marL="146050" indent="0">
              <a:buNone/>
            </a:pP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Meng</a:t>
            </a:r>
            <a:r>
              <a:rPr lang="sv-SE" sz="1200" dirty="0">
                <a:solidFill>
                  <a:schemeClr val="tx2">
                    <a:lumMod val="10000"/>
                  </a:schemeClr>
                </a:solidFill>
              </a:rPr>
              <a:t>gunakan skala lima jari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dengan meminta mereka</a:t>
            </a:r>
            <a:r>
              <a:rPr lang="sv-SE" sz="1200" dirty="0">
                <a:solidFill>
                  <a:schemeClr val="tx2">
                    <a:lumMod val="10000"/>
                  </a:schemeClr>
                </a:solidFill>
              </a:rPr>
              <a:t> mengangkat jumlah jari yang sesuai dengan tingkat pemahaman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nya. </a:t>
            </a:r>
          </a:p>
          <a:p>
            <a:pPr marL="146050" indent="0">
              <a:buNone/>
            </a:pP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Membuat formulir evaluasi diri berupa pernyataan tentang tugas dan mengkategorikannya apakah mereka; </a:t>
            </a:r>
            <a:r>
              <a:rPr lang="en-US" sz="1200" i="1" dirty="0">
                <a:solidFill>
                  <a:schemeClr val="tx2">
                    <a:lumMod val="10000"/>
                  </a:schemeClr>
                </a:solidFill>
              </a:rPr>
              <a:t>strongly agree, agree, disagree, or strongly disagree </a:t>
            </a: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terhadap tugasnya</a:t>
            </a:r>
            <a:r>
              <a:rPr lang="id-ID" sz="12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id-ID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5581933" y="935665"/>
            <a:ext cx="2671500" cy="3609754"/>
          </a:xfrm>
        </p:spPr>
        <p:txBody>
          <a:bodyPr/>
          <a:lstStyle/>
          <a:p>
            <a:pPr marL="146050" indent="0">
              <a:buNone/>
            </a:pPr>
            <a:r>
              <a:rPr lang="id-ID" sz="1200" dirty="0">
                <a:solidFill>
                  <a:schemeClr val="tx2">
                    <a:lumMod val="10000"/>
                  </a:schemeClr>
                </a:solidFill>
              </a:rPr>
              <a:t>Asesmen ini juga berguna berguna untuk menilai perilaku atau peran serta mereka di dalam kelas daring</a:t>
            </a:r>
          </a:p>
          <a:p>
            <a:pPr marL="114300" indent="0">
              <a:buNone/>
            </a:pPr>
            <a:endParaRPr lang="id-ID" sz="12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46050" indent="0">
              <a:buNone/>
            </a:pPr>
            <a:endParaRPr lang="id-ID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2806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5"/>
          <p:cNvSpPr txBox="1">
            <a:spLocks noGrp="1"/>
          </p:cNvSpPr>
          <p:nvPr>
            <p:ph type="title" idx="4294967295"/>
          </p:nvPr>
        </p:nvSpPr>
        <p:spPr>
          <a:xfrm>
            <a:off x="2194950" y="1881750"/>
            <a:ext cx="4754100" cy="1380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b="1" dirty="0"/>
              <a:t>“It is the supreme art of the teacher to awaken joy in creative expression and knowledge.” – Albert Einstein</a:t>
            </a:r>
          </a:p>
        </p:txBody>
      </p:sp>
      <p:sp>
        <p:nvSpPr>
          <p:cNvPr id="476" name="Google Shape;476;p25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9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spcBef>
                <a:spcPts val="600"/>
              </a:spcBef>
            </a:pPr>
            <a:r>
              <a:rPr lang="id-ID" dirty="0"/>
              <a:t>Special thanks </a:t>
            </a:r>
            <a:r>
              <a:rPr lang="id-ID" dirty="0" smtClean="0"/>
              <a:t>to:</a:t>
            </a:r>
            <a:endParaRPr lang="id-ID" dirty="0"/>
          </a:p>
        </p:txBody>
      </p:sp>
      <p:sp>
        <p:nvSpPr>
          <p:cNvPr id="601" name="Google Shape;601;p39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None/>
            </a:pPr>
            <a:endParaRPr sz="2400" dirty="0" smtClean="0">
              <a:solidFill>
                <a:schemeClr val="tx1"/>
              </a:solidFill>
            </a:endParaRP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None/>
            </a:pPr>
            <a:r>
              <a:rPr lang="id-ID" sz="2400" dirty="0" smtClean="0">
                <a:solidFill>
                  <a:schemeClr val="tx1"/>
                </a:solidFill>
              </a:rPr>
              <a:t>     </a:t>
            </a:r>
            <a:r>
              <a:rPr lang="id-ID" sz="2400" dirty="0" smtClean="0">
                <a:solidFill>
                  <a:schemeClr val="tx1"/>
                </a:solidFill>
              </a:rPr>
              <a:t>Keguruan.umm.ac.id</a:t>
            </a: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None/>
            </a:pPr>
            <a:r>
              <a:rPr lang="id-ID" sz="2400" dirty="0" smtClean="0">
                <a:solidFill>
                  <a:schemeClr val="tx1"/>
                </a:solidFill>
              </a:rPr>
              <a:t>     @fkipumm</a:t>
            </a:r>
            <a:r>
              <a:rPr lang="id-ID" sz="1600" dirty="0" smtClean="0">
                <a:solidFill>
                  <a:schemeClr val="tx1"/>
                </a:solidFill>
              </a:rPr>
              <a:t>-</a:t>
            </a:r>
            <a:r>
              <a:rPr lang="id-ID" sz="2400" dirty="0" smtClean="0">
                <a:solidFill>
                  <a:schemeClr val="tx1"/>
                </a:solidFill>
              </a:rPr>
              <a:t>official</a:t>
            </a: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None/>
            </a:pPr>
            <a:r>
              <a:rPr lang="id-ID" sz="2400" dirty="0" smtClean="0">
                <a:solidFill>
                  <a:schemeClr val="tx1"/>
                </a:solidFill>
              </a:rPr>
              <a:t>     FKIP UMM Official</a:t>
            </a: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None/>
            </a:pPr>
            <a:r>
              <a:rPr lang="id-ID" sz="2400" dirty="0" smtClean="0">
                <a:solidFill>
                  <a:schemeClr val="tx1"/>
                </a:solidFill>
              </a:rPr>
              <a:t>PMB FKIP UMM </a:t>
            </a: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None/>
            </a:pPr>
            <a:r>
              <a:rPr lang="id-ID" sz="2400" i="1" dirty="0" smtClean="0">
                <a:solidFill>
                  <a:schemeClr val="tx1"/>
                </a:solidFill>
              </a:rPr>
              <a:t>All dearest participants</a:t>
            </a:r>
            <a:endParaRPr sz="2400" i="1" dirty="0">
              <a:solidFill>
                <a:schemeClr val="tx1"/>
              </a:solidFill>
            </a:endParaRPr>
          </a:p>
        </p:txBody>
      </p:sp>
      <p:sp>
        <p:nvSpPr>
          <p:cNvPr id="602" name="Google Shape;602;p3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68" y="1780136"/>
            <a:ext cx="247819" cy="247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30" y="2138824"/>
            <a:ext cx="318977" cy="318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651" y="2568670"/>
            <a:ext cx="271537" cy="2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577" y="377456"/>
            <a:ext cx="3493858" cy="436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2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6000" dirty="0" smtClean="0">
                <a:solidFill>
                  <a:srgbClr val="FFB600"/>
                </a:solidFill>
              </a:rPr>
              <a:t>Quote</a:t>
            </a:r>
            <a:endParaRPr sz="6000" dirty="0">
              <a:solidFill>
                <a:srgbClr val="FFB600"/>
              </a:solidFill>
            </a:endParaRPr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4294967295"/>
          </p:nvPr>
        </p:nvSpPr>
        <p:spPr>
          <a:xfrm>
            <a:off x="685800" y="2401970"/>
            <a:ext cx="6593700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2400" b="1" dirty="0"/>
              <a:t>“It is the supreme art of the teacher to awaken joy in creative expression and knowledge.” – Albert Einstein</a:t>
            </a:r>
          </a:p>
        </p:txBody>
      </p:sp>
      <p:pic>
        <p:nvPicPr>
          <p:cNvPr id="405" name="Google Shape;405;p17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5150" y="1981150"/>
            <a:ext cx="2071500" cy="20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0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b="1" dirty="0"/>
              <a:t>Kapustekkom </a:t>
            </a:r>
            <a:r>
              <a:rPr lang="id-ID" b="1" dirty="0" smtClean="0"/>
              <a:t>Kemendikbud, </a:t>
            </a:r>
            <a:r>
              <a:rPr lang="id-ID" b="1" dirty="0"/>
              <a:t>April 2020</a:t>
            </a:r>
            <a:endParaRPr dirty="0"/>
          </a:p>
        </p:txBody>
      </p:sp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id-ID" b="1" dirty="0"/>
              <a:t>G</a:t>
            </a:r>
            <a:r>
              <a:rPr lang="id-ID" b="1" dirty="0" smtClean="0"/>
              <a:t>uru </a:t>
            </a:r>
            <a:r>
              <a:rPr lang="id-ID" b="1" dirty="0"/>
              <a:t>di Indonesia belum siap untuk menjalankan pembelajaran berbasis </a:t>
            </a:r>
            <a:r>
              <a:rPr lang="id-ID" b="1" i="1" dirty="0"/>
              <a:t>online</a:t>
            </a:r>
            <a:r>
              <a:rPr lang="id-ID" b="1" dirty="0"/>
              <a:t> atau </a:t>
            </a:r>
            <a:r>
              <a:rPr lang="id-ID" b="1" dirty="0" smtClean="0"/>
              <a:t>daring.</a:t>
            </a:r>
            <a:endParaRPr dirty="0"/>
          </a:p>
          <a:p>
            <a:pPr lvl="0"/>
            <a:r>
              <a:rPr lang="id-ID" dirty="0"/>
              <a:t>Dari sisi metode, materi, </a:t>
            </a:r>
            <a:r>
              <a:rPr lang="id-ID" dirty="0" smtClean="0"/>
              <a:t>media/ICT</a:t>
            </a:r>
            <a:r>
              <a:rPr lang="id-ID" b="1" dirty="0" smtClean="0"/>
              <a:t> </a:t>
            </a:r>
            <a:r>
              <a:rPr lang="id-ID" dirty="0"/>
              <a:t>dan asesmennya. </a:t>
            </a:r>
            <a:endParaRPr lang="id-ID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5" name="Google Shape;425;p2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b="1" dirty="0" smtClean="0"/>
              <a:t>Pembelajaran berbasis </a:t>
            </a:r>
            <a:r>
              <a:rPr lang="id-ID" b="1" dirty="0"/>
              <a:t>online </a:t>
            </a:r>
            <a:endParaRPr dirty="0"/>
          </a:p>
        </p:txBody>
      </p:sp>
      <p:sp>
        <p:nvSpPr>
          <p:cNvPr id="468" name="Google Shape;468;p24"/>
          <p:cNvSpPr txBox="1">
            <a:spLocks noGrp="1"/>
          </p:cNvSpPr>
          <p:nvPr>
            <p:ph type="body" idx="1"/>
          </p:nvPr>
        </p:nvSpPr>
        <p:spPr>
          <a:xfrm>
            <a:off x="2498651" y="1520456"/>
            <a:ext cx="2913924" cy="2674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id-ID" sz="1800" b="1" dirty="0" smtClean="0"/>
              <a:t>Google Classroom, Google Meet, </a:t>
            </a:r>
            <a:r>
              <a:rPr lang="id-ID" sz="1800" b="1" dirty="0"/>
              <a:t>Zoom, Line, </a:t>
            </a:r>
            <a:r>
              <a:rPr lang="id-ID" sz="1800" b="1" dirty="0" smtClean="0"/>
              <a:t>Y</a:t>
            </a:r>
            <a:r>
              <a:rPr lang="id-ID" sz="1800" b="1" dirty="0" smtClean="0"/>
              <a:t>outube, WhatsApp, </a:t>
            </a:r>
            <a:r>
              <a:rPr lang="id-ID" sz="1800" b="1" dirty="0"/>
              <a:t>dll. </a:t>
            </a:r>
            <a:endParaRPr lang="id-ID" sz="1800" b="1" dirty="0" smtClean="0"/>
          </a:p>
          <a:p>
            <a:pPr marL="285750" lvl="0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id-ID" sz="1800" b="1" dirty="0" smtClean="0"/>
              <a:t>Pada kegiatan online lainnya </a:t>
            </a:r>
            <a:r>
              <a:rPr lang="id-ID" sz="1800" b="1" dirty="0"/>
              <a:t>seperti: meeting/rapat, workshop/seminar, pengajian, dll.</a:t>
            </a:r>
            <a:endParaRPr sz="1800" dirty="0"/>
          </a:p>
        </p:txBody>
      </p:sp>
      <p:pic>
        <p:nvPicPr>
          <p:cNvPr id="469" name="Google Shape;4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2575" y="-148334"/>
            <a:ext cx="3861900" cy="3861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70" name="Google Shape;470;p2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/>
          <p:nvPr/>
        </p:nvSpPr>
        <p:spPr>
          <a:xfrm>
            <a:off x="3459575" y="439993"/>
            <a:ext cx="2224800" cy="2224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 idx="4294967295"/>
          </p:nvPr>
        </p:nvSpPr>
        <p:spPr>
          <a:xfrm>
            <a:off x="2193962" y="2479722"/>
            <a:ext cx="4733100" cy="9834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id-ID" sz="2400" b="1" dirty="0">
                <a:solidFill>
                  <a:srgbClr val="FF0000"/>
                </a:solidFill>
              </a:rPr>
              <a:t>Konsep pembelajaran abad 21 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4294967295"/>
          </p:nvPr>
        </p:nvSpPr>
        <p:spPr>
          <a:xfrm>
            <a:off x="1047308" y="3354670"/>
            <a:ext cx="6645348" cy="10702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>
              <a:buNone/>
            </a:pPr>
            <a:r>
              <a:rPr lang="id-ID" sz="1400" dirty="0">
                <a:solidFill>
                  <a:srgbClr val="002060"/>
                </a:solidFill>
              </a:rPr>
              <a:t>"Model pembelajaran yang berorientasi pada kemampuan siswa </a:t>
            </a:r>
            <a:r>
              <a:rPr lang="id-ID" sz="1400" b="1" dirty="0">
                <a:solidFill>
                  <a:srgbClr val="002060"/>
                </a:solidFill>
              </a:rPr>
              <a:t>memecahkan masalah</a:t>
            </a:r>
            <a:r>
              <a:rPr lang="id-ID" sz="1400" dirty="0">
                <a:solidFill>
                  <a:srgbClr val="002060"/>
                </a:solidFill>
              </a:rPr>
              <a:t>, </a:t>
            </a:r>
            <a:r>
              <a:rPr lang="id-ID" sz="1400" b="1" dirty="0">
                <a:solidFill>
                  <a:srgbClr val="002060"/>
                </a:solidFill>
              </a:rPr>
              <a:t>berpikir kritis</a:t>
            </a:r>
            <a:r>
              <a:rPr lang="id-ID" sz="1400" dirty="0">
                <a:solidFill>
                  <a:srgbClr val="002060"/>
                </a:solidFill>
              </a:rPr>
              <a:t>, </a:t>
            </a:r>
            <a:r>
              <a:rPr lang="id-ID" sz="1400" b="1" dirty="0">
                <a:solidFill>
                  <a:srgbClr val="002060"/>
                </a:solidFill>
              </a:rPr>
              <a:t>kolaborasi</a:t>
            </a:r>
            <a:r>
              <a:rPr lang="id-ID" sz="1400" dirty="0">
                <a:solidFill>
                  <a:srgbClr val="002060"/>
                </a:solidFill>
              </a:rPr>
              <a:t>, </a:t>
            </a:r>
            <a:r>
              <a:rPr lang="id-ID" sz="1400" b="1" dirty="0">
                <a:solidFill>
                  <a:srgbClr val="002060"/>
                </a:solidFill>
              </a:rPr>
              <a:t>komunikasi</a:t>
            </a:r>
            <a:r>
              <a:rPr lang="id-ID" sz="1400" dirty="0">
                <a:solidFill>
                  <a:srgbClr val="002060"/>
                </a:solidFill>
              </a:rPr>
              <a:t>, </a:t>
            </a:r>
            <a:r>
              <a:rPr lang="id-ID" sz="1400" b="1" dirty="0">
                <a:solidFill>
                  <a:srgbClr val="002060"/>
                </a:solidFill>
              </a:rPr>
              <a:t>kreatif</a:t>
            </a:r>
            <a:r>
              <a:rPr lang="id-ID" sz="1400" dirty="0">
                <a:solidFill>
                  <a:srgbClr val="002060"/>
                </a:solidFill>
              </a:rPr>
              <a:t>, dan </a:t>
            </a:r>
            <a:r>
              <a:rPr lang="id-ID" sz="1400" b="1" dirty="0">
                <a:solidFill>
                  <a:srgbClr val="002060"/>
                </a:solidFill>
              </a:rPr>
              <a:t>inovatif </a:t>
            </a:r>
            <a:r>
              <a:rPr lang="id-ID" sz="1400" dirty="0">
                <a:solidFill>
                  <a:srgbClr val="002060"/>
                </a:solidFill>
              </a:rPr>
              <a:t>dengan menggunakan teknologi digital sebagai alat kerja bukan sekedar menerima </a:t>
            </a:r>
            <a:r>
              <a:rPr lang="id-ID" sz="1400" dirty="0" smtClean="0">
                <a:solidFill>
                  <a:srgbClr val="002060"/>
                </a:solidFill>
              </a:rPr>
              <a:t>informasi”</a:t>
            </a:r>
            <a:endParaRPr lang="id-ID" sz="1400" b="1" dirty="0">
              <a:solidFill>
                <a:srgbClr val="002060"/>
              </a:solidFill>
            </a:endParaRPr>
          </a:p>
        </p:txBody>
      </p:sp>
      <p:grpSp>
        <p:nvGrpSpPr>
          <p:cNvPr id="433" name="Google Shape;433;p21"/>
          <p:cNvGrpSpPr/>
          <p:nvPr/>
        </p:nvGrpSpPr>
        <p:grpSpPr>
          <a:xfrm>
            <a:off x="3940048" y="628007"/>
            <a:ext cx="1447570" cy="1447577"/>
            <a:chOff x="6643075" y="3664250"/>
            <a:chExt cx="407950" cy="407975"/>
          </a:xfrm>
        </p:grpSpPr>
        <p:sp>
          <p:nvSpPr>
            <p:cNvPr id="434" name="Google Shape;434;p21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FF97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1"/>
          <p:cNvGrpSpPr/>
          <p:nvPr/>
        </p:nvGrpSpPr>
        <p:grpSpPr>
          <a:xfrm rot="-587344">
            <a:off x="3600928" y="2274183"/>
            <a:ext cx="595166" cy="595133"/>
            <a:chOff x="576250" y="4319400"/>
            <a:chExt cx="442075" cy="442050"/>
          </a:xfrm>
        </p:grpSpPr>
        <p:sp>
          <p:nvSpPr>
            <p:cNvPr id="437" name="Google Shape;437;p21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1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FC406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21"/>
          <p:cNvSpPr/>
          <p:nvPr/>
        </p:nvSpPr>
        <p:spPr>
          <a:xfrm>
            <a:off x="3593939" y="962288"/>
            <a:ext cx="226251" cy="21606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1"/>
          <p:cNvSpPr/>
          <p:nvPr/>
        </p:nvSpPr>
        <p:spPr>
          <a:xfrm rot="2697328">
            <a:off x="5346647" y="2148789"/>
            <a:ext cx="343459" cy="32794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"/>
          <p:cNvSpPr/>
          <p:nvPr/>
        </p:nvSpPr>
        <p:spPr>
          <a:xfrm>
            <a:off x="5356714" y="1881143"/>
            <a:ext cx="137570" cy="13142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1"/>
          <p:cNvSpPr/>
          <p:nvPr/>
        </p:nvSpPr>
        <p:spPr>
          <a:xfrm rot="1280404">
            <a:off x="3589575" y="1613971"/>
            <a:ext cx="137564" cy="13139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Pengajaran Bahasa Inggris</a:t>
            </a:r>
            <a:endParaRPr dirty="0"/>
          </a:p>
        </p:txBody>
      </p:sp>
      <p:sp>
        <p:nvSpPr>
          <p:cNvPr id="482" name="Google Shape;482;p26"/>
          <p:cNvSpPr/>
          <p:nvPr/>
        </p:nvSpPr>
        <p:spPr>
          <a:xfrm>
            <a:off x="3642279" y="1045150"/>
            <a:ext cx="1948800" cy="1948800"/>
          </a:xfrm>
          <a:prstGeom prst="ellipse">
            <a:avLst/>
          </a:prstGeom>
          <a:noFill/>
          <a:ln w="9525" cap="flat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Pengetahuan, Ketrampilan dan Sikap dalam Berbahasa Inggris</a:t>
            </a: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3" name="Google Shape;483;p26"/>
          <p:cNvSpPr/>
          <p:nvPr/>
        </p:nvSpPr>
        <p:spPr>
          <a:xfrm>
            <a:off x="4479533" y="2450691"/>
            <a:ext cx="1948800" cy="1948800"/>
          </a:xfrm>
          <a:prstGeom prst="ellipse">
            <a:avLst/>
          </a:prstGeom>
          <a:noFill/>
          <a:ln w="9525" cap="flat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i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Process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i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Performance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i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Competence</a:t>
            </a:r>
            <a:endParaRPr sz="1600" i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4" name="Google Shape;484;p26"/>
          <p:cNvSpPr/>
          <p:nvPr/>
        </p:nvSpPr>
        <p:spPr>
          <a:xfrm>
            <a:off x="5307100" y="1045150"/>
            <a:ext cx="1948800" cy="1948800"/>
          </a:xfrm>
          <a:prstGeom prst="ellipse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i="1" dirty="0" smtClean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Classroom assessment</a:t>
            </a:r>
            <a:endParaRPr sz="1600" i="1"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85" name="Google Shape;485;p2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Terdapat dua macam assessmen</a:t>
            </a:r>
            <a:endParaRPr dirty="0"/>
          </a:p>
        </p:txBody>
      </p:sp>
      <p:sp>
        <p:nvSpPr>
          <p:cNvPr id="395" name="Google Shape;395;p16"/>
          <p:cNvSpPr txBox="1">
            <a:spLocks noGrp="1"/>
          </p:cNvSpPr>
          <p:nvPr>
            <p:ph type="body" idx="2"/>
          </p:nvPr>
        </p:nvSpPr>
        <p:spPr>
          <a:xfrm>
            <a:off x="479900" y="3905925"/>
            <a:ext cx="49437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2BDC7"/>
                </a:solidFill>
              </a:rPr>
              <a:t>More info on how to use this template at </a:t>
            </a:r>
            <a:r>
              <a:rPr lang="en" sz="1000" b="1" u="sng">
                <a:solidFill>
                  <a:srgbClr val="02BDC7"/>
                </a:solidFill>
                <a:hlinkClick r:id="rId3"/>
              </a:rPr>
              <a:t>www.slidescarnival.com/help-use-presentation-template</a:t>
            </a:r>
            <a:endParaRPr sz="1000" b="1">
              <a:solidFill>
                <a:srgbClr val="02BDC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2BDC7"/>
                </a:solidFill>
              </a:rPr>
              <a:t>This template is free to use under </a:t>
            </a:r>
            <a:r>
              <a:rPr lang="en" sz="1000" u="sng">
                <a:solidFill>
                  <a:srgbClr val="02BDC7"/>
                </a:solidFill>
                <a:hlinkClick r:id="rId4"/>
              </a:rPr>
              <a:t>Creative Commons Attribution license</a:t>
            </a:r>
            <a:r>
              <a:rPr lang="en" sz="1000">
                <a:solidFill>
                  <a:srgbClr val="02BDC7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rgbClr val="02BDC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02BDC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2BDC7"/>
              </a:solidFill>
            </a:endParaRPr>
          </a:p>
        </p:txBody>
      </p:sp>
      <p:sp>
        <p:nvSpPr>
          <p:cNvPr id="396" name="Google Shape;396;p16"/>
          <p:cNvSpPr txBox="1">
            <a:spLocks noGrp="1"/>
          </p:cNvSpPr>
          <p:nvPr>
            <p:ph type="body" idx="1"/>
          </p:nvPr>
        </p:nvSpPr>
        <p:spPr>
          <a:xfrm>
            <a:off x="2830925" y="1417850"/>
            <a:ext cx="2516400" cy="23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d-ID" sz="1200" b="1" dirty="0" smtClean="0">
                <a:solidFill>
                  <a:srgbClr val="4A5C65"/>
                </a:solidFill>
              </a:rPr>
              <a:t>FORMAL</a:t>
            </a:r>
            <a:endParaRPr sz="1200" dirty="0">
              <a:solidFill>
                <a:srgbClr val="4A5C65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d-ID" sz="1200" dirty="0"/>
              <a:t>M</a:t>
            </a:r>
            <a:r>
              <a:rPr lang="id-ID" sz="1200" dirty="0" smtClean="0"/>
              <a:t>eliputi </a:t>
            </a:r>
            <a:r>
              <a:rPr lang="id-ID" sz="1200" dirty="0"/>
              <a:t>tes, kuis, dan proyek. Siswa dapat mempelajari dan mempersiapkan penilaian ini sebelumnya, dan disediakan alat sistematis bagi guru untuk mengukur pengetahuan siswa dan mengevaluasi kemajuan belajarnya. 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1000"/>
              </a:spcAft>
              <a:buNone/>
            </a:pPr>
            <a:endParaRPr dirty="0">
              <a:solidFill>
                <a:srgbClr val="4A5C65"/>
              </a:solidFill>
            </a:endParaRPr>
          </a:p>
        </p:txBody>
      </p:sp>
      <p:sp>
        <p:nvSpPr>
          <p:cNvPr id="397" name="Google Shape;397;p16"/>
          <p:cNvSpPr txBox="1">
            <a:spLocks noGrp="1"/>
          </p:cNvSpPr>
          <p:nvPr>
            <p:ph type="body" idx="2"/>
          </p:nvPr>
        </p:nvSpPr>
        <p:spPr>
          <a:xfrm>
            <a:off x="5423600" y="1417850"/>
            <a:ext cx="3051300" cy="23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smtClean="0">
                <a:solidFill>
                  <a:srgbClr val="4A5C65"/>
                </a:solidFill>
              </a:rPr>
              <a:t>I</a:t>
            </a:r>
            <a:r>
              <a:rPr lang="id-ID" sz="1200" b="1" dirty="0" smtClean="0">
                <a:solidFill>
                  <a:srgbClr val="4A5C65"/>
                </a:solidFill>
              </a:rPr>
              <a:t>NFORMAL</a:t>
            </a:r>
            <a:endParaRPr sz="1200" dirty="0">
              <a:solidFill>
                <a:srgbClr val="4A5C65"/>
              </a:solidFill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d-ID" sz="1200" dirty="0" smtClean="0"/>
              <a:t>Asesmen </a:t>
            </a:r>
            <a:r>
              <a:rPr lang="id-ID" sz="1200" dirty="0"/>
              <a:t>yang berbasis observasi yang lebih kasual. Dengan sedikit persiapan di awal dan tidak perlu menilai hasilnya, penilaian ini memungkinkan guru untuk merasakan kemajuan siswa dan mengidentifikasi bidang-bidang mana yang mungkin memerlukan lebih banyak instruksi</a:t>
            </a:r>
            <a:r>
              <a:rPr lang="id-ID" sz="1200" dirty="0" smtClean="0"/>
              <a:t>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d-ID" sz="1200" dirty="0" smtClean="0">
                <a:solidFill>
                  <a:srgbClr val="4A5C65"/>
                </a:solidFill>
              </a:rPr>
              <a:t>(</a:t>
            </a:r>
            <a:r>
              <a:rPr lang="id-ID" sz="1200" i="1" dirty="0" smtClean="0">
                <a:solidFill>
                  <a:srgbClr val="4A5C65"/>
                </a:solidFill>
              </a:rPr>
              <a:t>homeschooling</a:t>
            </a:r>
            <a:r>
              <a:rPr lang="id-ID" sz="1200" dirty="0" smtClean="0">
                <a:solidFill>
                  <a:srgbClr val="4A5C65"/>
                </a:solidFill>
              </a:rPr>
              <a:t>)</a:t>
            </a:r>
            <a:endParaRPr sz="1200" dirty="0">
              <a:solidFill>
                <a:srgbClr val="4A5C65"/>
              </a:solidFill>
            </a:endParaRPr>
          </a:p>
        </p:txBody>
      </p:sp>
      <p:sp>
        <p:nvSpPr>
          <p:cNvPr id="398" name="Google Shape;398;p1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>
            <a:spLocks noGrp="1"/>
          </p:cNvSpPr>
          <p:nvPr>
            <p:ph type="body" idx="1"/>
          </p:nvPr>
        </p:nvSpPr>
        <p:spPr>
          <a:xfrm>
            <a:off x="1242275" y="1704599"/>
            <a:ext cx="6659700" cy="178819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>
              <a:buNone/>
            </a:pPr>
            <a:r>
              <a:rPr lang="id-ID" b="1" dirty="0"/>
              <a:t>“To assess the quality of thoughts of people, don't listen to their words, but watch their actions.” ― Amit Kalantri</a:t>
            </a:r>
          </a:p>
        </p:txBody>
      </p:sp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1085</Words>
  <Application>Microsoft Office PowerPoint</Application>
  <PresentationFormat>On-screen Show (16:9)</PresentationFormat>
  <Paragraphs>102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Roboto Slab Regular</vt:lpstr>
      <vt:lpstr>Arial</vt:lpstr>
      <vt:lpstr>Lato Light</vt:lpstr>
      <vt:lpstr>Courier New</vt:lpstr>
      <vt:lpstr>Kent template</vt:lpstr>
      <vt:lpstr>Asesment Pembelajaran Bahasa Inggris Dr. Fardini Sabilah, M.Pd. fardini@umm.ac.id</vt:lpstr>
      <vt:lpstr>PowerPoint Presentation</vt:lpstr>
      <vt:lpstr>Quote</vt:lpstr>
      <vt:lpstr>Kapustekkom Kemendikbud, April 2020</vt:lpstr>
      <vt:lpstr>Pembelajaran berbasis online </vt:lpstr>
      <vt:lpstr>Konsep pembelajaran abad 21 </vt:lpstr>
      <vt:lpstr>Pengajaran Bahasa Inggris</vt:lpstr>
      <vt:lpstr>Terdapat dua macam assessmen</vt:lpstr>
      <vt:lpstr>PowerPoint Presentation</vt:lpstr>
      <vt:lpstr>Belajar di rumah  (study at home)</vt:lpstr>
      <vt:lpstr>10 jenis asesmen informal</vt:lpstr>
      <vt:lpstr>10 jenis asesmen informal</vt:lpstr>
      <vt:lpstr>10 jenis asesmen informal</vt:lpstr>
      <vt:lpstr>10 jenis asesmen informal</vt:lpstr>
      <vt:lpstr>10 jenis asesmen informal</vt:lpstr>
      <vt:lpstr>10 jenis asesmen informal</vt:lpstr>
      <vt:lpstr>“It is the supreme art of the teacher to awaken joy in creative expression and knowledge.” – Albert Einstein</vt:lpstr>
      <vt:lpstr>Special thanks to: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Asesment Pembelajaran Bahasa Inggris Dr. Fardini Sabilah, M.Pd.</dc:title>
  <cp:lastModifiedBy>acer</cp:lastModifiedBy>
  <cp:revision>25</cp:revision>
  <dcterms:modified xsi:type="dcterms:W3CDTF">2020-05-14T16:14:22Z</dcterms:modified>
</cp:coreProperties>
</file>